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390" r:id="rId2"/>
    <p:sldId id="391" r:id="rId3"/>
    <p:sldId id="392" r:id="rId4"/>
    <p:sldId id="393" r:id="rId5"/>
    <p:sldId id="394" r:id="rId6"/>
    <p:sldId id="416" r:id="rId7"/>
    <p:sldId id="395" r:id="rId8"/>
    <p:sldId id="396" r:id="rId9"/>
    <p:sldId id="397" r:id="rId10"/>
    <p:sldId id="398" r:id="rId11"/>
    <p:sldId id="399" r:id="rId12"/>
    <p:sldId id="417" r:id="rId13"/>
    <p:sldId id="407" r:id="rId14"/>
    <p:sldId id="408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15" r:id="rId23"/>
    <p:sldId id="409" r:id="rId24"/>
    <p:sldId id="410" r:id="rId25"/>
    <p:sldId id="414" r:id="rId26"/>
    <p:sldId id="411" r:id="rId27"/>
    <p:sldId id="412" r:id="rId28"/>
    <p:sldId id="413" r:id="rId2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88380" autoAdjust="0"/>
  </p:normalViewPr>
  <p:slideViewPr>
    <p:cSldViewPr snapToGrid="0">
      <p:cViewPr varScale="1">
        <p:scale>
          <a:sx n="145" d="100"/>
          <a:sy n="145" d="100"/>
        </p:scale>
        <p:origin x="216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gelchi56/abnormal-highdensity-crowds#Read%20Me.t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A09A4-BA45-48FF-8C1A-293E531665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https://www.kaggle.com/angelchi56/abnormal-highdensity-crowds#Read%20Me.txt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43A4-9879-41A6-AC1F-88D5AEEAB2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5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3513-5C60-4294-9F32-3405D6109B0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2473-D312-4EB3-8165-9D8C323CBC9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AF98-37D8-4304-9C10-5134230911F6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F77141-9383-4953-8CF9-05BE1347FE9B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DD66D-4202-4435-A01A-7907311F852F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7732E-DB4F-4FFD-910E-E3E8E979D6E4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9B3A2-0C25-4E4F-B0B7-00D176FE825E}" type="datetime1">
              <a:rPr lang="ko-KR" altLang="en-US" smtClean="0"/>
              <a:t>2021-06-11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6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CA340BFE-FB11-4CA4-ACBD-3854F5BE96E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5200" y="6505624"/>
            <a:ext cx="787130" cy="246884"/>
          </a:xfrm>
        </p:spPr>
        <p:txBody>
          <a:bodyPr/>
          <a:lstStyle>
            <a:lvl1pPr>
              <a:defRPr sz="1000"/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6500-A6F0-4D0F-9BD3-B30BA43177D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67CC-53D6-4A0C-9D8F-710F03EFF9F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C75D-6DF1-4919-B0E5-87502F2A4B78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53CF-8B4A-46A5-AE61-6E375A78AE9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D233-8DBA-4EDC-BEB9-5E4CC1F5BC42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BC28-DFA6-4065-BCAE-6E6B073D4C6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3626-793D-4522-BB4F-1C65D90975B4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6611C-49FC-44B8-9C35-0B0B1C20894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835" y="1110488"/>
            <a:ext cx="8800935" cy="2387600"/>
          </a:xfrm>
        </p:spPr>
        <p:txBody>
          <a:bodyPr anchor="ctr">
            <a:normAutofit/>
          </a:bodyPr>
          <a:lstStyle/>
          <a:p>
            <a:r>
              <a:rPr lang="ko-KR" altLang="en-US" sz="4800" dirty="0" smtClean="0"/>
              <a:t>전이학습</a:t>
            </a:r>
            <a:endParaRPr lang="en-US" altLang="ko-KR" sz="4800" dirty="0"/>
          </a:p>
        </p:txBody>
      </p:sp>
      <p:sp>
        <p:nvSpPr>
          <p:cNvPr id="3" name="직사각형 2"/>
          <p:cNvSpPr/>
          <p:nvPr/>
        </p:nvSpPr>
        <p:spPr>
          <a:xfrm>
            <a:off x="110835" y="6454259"/>
            <a:ext cx="42691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오일석</a:t>
            </a:r>
            <a:r>
              <a:rPr lang="en-US" altLang="ko-KR" sz="1100" dirty="0"/>
              <a:t>, </a:t>
            </a:r>
            <a:r>
              <a:rPr lang="ko-KR" altLang="en-US" sz="1100" dirty="0"/>
              <a:t>이진선</a:t>
            </a:r>
            <a:r>
              <a:rPr lang="en-US" altLang="ko-KR" sz="1100" dirty="0"/>
              <a:t>, “</a:t>
            </a:r>
            <a:r>
              <a:rPr lang="ko-KR" altLang="en-US" sz="1100" dirty="0" err="1"/>
              <a:t>파이썬으로</a:t>
            </a:r>
            <a:r>
              <a:rPr lang="ko-KR" altLang="en-US" sz="1100" dirty="0"/>
              <a:t> 만드는 인공지능“ </a:t>
            </a:r>
            <a:r>
              <a:rPr lang="ko-KR" altLang="en-US" sz="1100" dirty="0" err="1"/>
              <a:t>한빛아카데미</a:t>
            </a:r>
            <a:r>
              <a:rPr lang="en-US" altLang="ko-KR" sz="1100" dirty="0"/>
              <a:t>, 2021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62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새의 품종 분류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2130" y="1153210"/>
            <a:ext cx="684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base_model=ResNet50(include_top=False,input_shape=(224,224,3))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2130" y="3105835"/>
            <a:ext cx="878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base_model=ResNet50(weights='imagenet',include_top=False,input_shape=(224,224,3))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0" y="1617405"/>
            <a:ext cx="5505450" cy="1276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0" y="3895725"/>
            <a:ext cx="61341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5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학습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/>
              <a:t>미세 조정 방식과 동결 </a:t>
            </a:r>
            <a:r>
              <a:rPr lang="ko-KR" altLang="en-US" dirty="0" smtClean="0"/>
              <a:t>방식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400" dirty="0" smtClean="0"/>
              <a:t>미세 </a:t>
            </a:r>
            <a:r>
              <a:rPr lang="ko-KR" altLang="en-US" sz="2400" dirty="0"/>
              <a:t>조정</a:t>
            </a:r>
            <a:r>
              <a:rPr lang="en-US" altLang="ko-KR" sz="2400" baseline="-25000" dirty="0"/>
              <a:t>fine-tuning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lvl="1" algn="just">
              <a:lnSpc>
                <a:spcPct val="100000"/>
              </a:lnSpc>
            </a:pPr>
            <a:r>
              <a:rPr lang="ko-KR" altLang="en-US" sz="2000" dirty="0" err="1"/>
              <a:t>컨볼루션층과</a:t>
            </a:r>
            <a:r>
              <a:rPr lang="ko-KR" altLang="en-US" sz="2000" dirty="0"/>
              <a:t> 완전연결층의 가중치를 동시에 수정</a:t>
            </a:r>
            <a:endParaRPr lang="en-US" altLang="ko-KR" sz="2000" dirty="0"/>
          </a:p>
          <a:p>
            <a:pPr lvl="1" algn="just">
              <a:lnSpc>
                <a:spcPct val="100000"/>
              </a:lnSpc>
            </a:pPr>
            <a:r>
              <a:rPr lang="ko-KR" altLang="en-US" sz="2000" dirty="0" err="1"/>
              <a:t>학습률을</a:t>
            </a:r>
            <a:r>
              <a:rPr lang="ko-KR" altLang="en-US" sz="2000" dirty="0"/>
              <a:t> 낮게 유지하여 조금씩 수정</a:t>
            </a:r>
            <a:endParaRPr lang="en-US" altLang="ko-KR" sz="2000" dirty="0"/>
          </a:p>
          <a:p>
            <a:pPr algn="just">
              <a:lnSpc>
                <a:spcPct val="100000"/>
              </a:lnSpc>
            </a:pPr>
            <a:r>
              <a:rPr lang="ko-KR" altLang="en-US" sz="2400" dirty="0"/>
              <a:t>동결</a:t>
            </a:r>
            <a:r>
              <a:rPr lang="en-US" altLang="ko-KR" sz="2400" dirty="0"/>
              <a:t>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lvl="1" algn="just">
              <a:lnSpc>
                <a:spcPct val="100000"/>
              </a:lnSpc>
            </a:pPr>
            <a:r>
              <a:rPr lang="ko-KR" altLang="en-US" sz="2000" dirty="0" err="1"/>
              <a:t>컨볼루션층의</a:t>
            </a:r>
            <a:r>
              <a:rPr lang="ko-KR" altLang="en-US" sz="2000" dirty="0"/>
              <a:t> 가중치를 동결하여 수정이 일어나지 않게 제한</a:t>
            </a:r>
            <a:endParaRPr lang="en-US" altLang="ko-KR" sz="2000" dirty="0"/>
          </a:p>
          <a:p>
            <a:pPr lvl="2" algn="just">
              <a:lnSpc>
                <a:spcPct val="100000"/>
              </a:lnSpc>
            </a:pPr>
            <a:endParaRPr lang="en-US" altLang="ko-KR" sz="1800" dirty="0"/>
          </a:p>
          <a:p>
            <a:pPr lvl="2" algn="just">
              <a:lnSpc>
                <a:spcPct val="100000"/>
              </a:lnSpc>
            </a:pP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20" y="3696237"/>
            <a:ext cx="3838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9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물체검출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13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Milestones in Object Detection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164080"/>
            <a:ext cx="8714360" cy="28373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925" y="652874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Liu, L., et al. "Deep Learning for Generic Object Detection: A Survey" Int J Comput Vis (2019)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13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87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5" y="1202671"/>
            <a:ext cx="8128418" cy="243217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5" y="4086688"/>
            <a:ext cx="8435012" cy="20889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14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6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물체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ko-KR" altLang="en-US" dirty="0"/>
              <a:t>분류</a:t>
            </a:r>
            <a:r>
              <a:rPr lang="en-US" altLang="ko-KR" baseline="-25000" dirty="0"/>
              <a:t>classification</a:t>
            </a:r>
            <a:r>
              <a:rPr lang="en-US" altLang="ko-KR" dirty="0"/>
              <a:t>, </a:t>
            </a:r>
            <a:r>
              <a:rPr lang="ko-KR" altLang="en-US" dirty="0"/>
              <a:t>검출</a:t>
            </a:r>
            <a:r>
              <a:rPr lang="en-US" altLang="ko-KR" baseline="-25000" dirty="0"/>
              <a:t>detection</a:t>
            </a:r>
            <a:r>
              <a:rPr lang="en-US" altLang="ko-KR" dirty="0"/>
              <a:t>, </a:t>
            </a:r>
            <a:r>
              <a:rPr lang="ko-KR" altLang="en-US" dirty="0"/>
              <a:t>분할</a:t>
            </a:r>
            <a:r>
              <a:rPr lang="en-US" altLang="ko-KR" baseline="-25000" dirty="0"/>
              <a:t>segmentation</a:t>
            </a:r>
            <a:r>
              <a:rPr lang="ko-KR" altLang="en-US" dirty="0"/>
              <a:t> 문제</a:t>
            </a: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algn="just">
              <a:lnSpc>
                <a:spcPct val="110000"/>
              </a:lnSpc>
            </a:pPr>
            <a:endParaRPr lang="en-US" altLang="ko-KR" dirty="0"/>
          </a:p>
          <a:p>
            <a:pPr lvl="1" algn="just">
              <a:lnSpc>
                <a:spcPct val="110000"/>
              </a:lnSpc>
            </a:pPr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검출을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en-US" altLang="ko-KR" dirty="0"/>
              <a:t>R-CNN</a:t>
            </a:r>
          </a:p>
          <a:p>
            <a:pPr lvl="2" algn="just">
              <a:lnSpc>
                <a:spcPct val="110000"/>
              </a:lnSpc>
            </a:pPr>
            <a:r>
              <a:rPr lang="en-US" altLang="ko-KR" dirty="0"/>
              <a:t>Fast R-CNN</a:t>
            </a:r>
          </a:p>
          <a:p>
            <a:pPr lvl="2" algn="just">
              <a:lnSpc>
                <a:spcPct val="110000"/>
              </a:lnSpc>
            </a:pPr>
            <a:r>
              <a:rPr lang="en-US" altLang="ko-KR" dirty="0"/>
              <a:t>Faster R-CNN</a:t>
            </a:r>
          </a:p>
          <a:p>
            <a:pPr lvl="2" algn="just">
              <a:lnSpc>
                <a:spcPct val="110000"/>
              </a:lnSpc>
            </a:pPr>
            <a:r>
              <a:rPr lang="en-US" altLang="ko-KR" dirty="0"/>
              <a:t>YOLO(you</a:t>
            </a:r>
            <a:r>
              <a:rPr lang="ko-KR" altLang="en-US" dirty="0"/>
              <a:t> </a:t>
            </a:r>
            <a:r>
              <a:rPr lang="en-US" altLang="ko-KR" dirty="0"/>
              <a:t>Only Look Once): </a:t>
            </a:r>
            <a:r>
              <a:rPr lang="ko-KR" altLang="en-US" dirty="0"/>
              <a:t>이 책이 사용하는 모델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5778388" cy="2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7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그림 </a:t>
            </a:r>
            <a:r>
              <a:rPr lang="en-US" altLang="ko-KR" sz="2000" dirty="0"/>
              <a:t>6-19(a)]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욜로의</a:t>
            </a:r>
            <a:r>
              <a:rPr lang="ko-KR" altLang="en-US" sz="2000" dirty="0"/>
              <a:t> 동작 원리를 설명</a:t>
            </a:r>
            <a:endParaRPr lang="en-US" altLang="ko-KR" sz="2000" dirty="0"/>
          </a:p>
          <a:p>
            <a:pPr lvl="1"/>
            <a:r>
              <a:rPr lang="ko-KR" altLang="en-US" sz="1800" dirty="0"/>
              <a:t>입력 영상을 </a:t>
            </a:r>
            <a:r>
              <a:rPr lang="en-US" altLang="ko-KR" sz="1800" dirty="0"/>
              <a:t>S*S </a:t>
            </a:r>
            <a:r>
              <a:rPr lang="ko-KR" altLang="en-US" sz="1800" dirty="0"/>
              <a:t>격자로 나눈 </a:t>
            </a:r>
            <a:r>
              <a:rPr lang="en-US" altLang="ko-KR" sz="1800" dirty="0"/>
              <a:t>S</a:t>
            </a:r>
            <a:r>
              <a:rPr lang="en-US" altLang="ko-KR" sz="1800" baseline="30000" dirty="0"/>
              <a:t>2</a:t>
            </a:r>
            <a:r>
              <a:rPr lang="ko-KR" altLang="en-US" sz="1800" dirty="0"/>
              <a:t>개의 격자 방 각각에 대해 </a:t>
            </a:r>
            <a:r>
              <a:rPr lang="en-US" altLang="ko-KR" sz="1800" dirty="0"/>
              <a:t>B</a:t>
            </a:r>
            <a:r>
              <a:rPr lang="ko-KR" altLang="en-US" sz="1800" dirty="0"/>
              <a:t>개의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박스를 생성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박스는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x,y,w,h,o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5</a:t>
            </a:r>
            <a:r>
              <a:rPr lang="ko-KR" altLang="en-US" sz="1800" dirty="0"/>
              <a:t>개 값으로 표현</a:t>
            </a:r>
            <a:r>
              <a:rPr lang="en-US" altLang="ko-KR" sz="1800" dirty="0"/>
              <a:t>. o</a:t>
            </a:r>
            <a:r>
              <a:rPr lang="ko-KR" altLang="en-US" sz="1800" dirty="0"/>
              <a:t>는 물체일 가능성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C=80</a:t>
            </a:r>
            <a:r>
              <a:rPr lang="ko-KR" altLang="en-US" sz="1800" dirty="0"/>
              <a:t>개의</a:t>
            </a:r>
            <a:r>
              <a:rPr lang="en-US" altLang="ko-KR" sz="1800" dirty="0"/>
              <a:t> </a:t>
            </a:r>
            <a:r>
              <a:rPr lang="ko-KR" altLang="en-US" sz="1800" dirty="0"/>
              <a:t>물체 부류</a:t>
            </a:r>
            <a:endParaRPr lang="en-US" altLang="ko-KR" sz="1800" dirty="0"/>
          </a:p>
          <a:p>
            <a:pPr lvl="1"/>
            <a:r>
              <a:rPr lang="ko-KR" altLang="en-US" sz="1800" dirty="0"/>
              <a:t>실제</a:t>
            </a:r>
            <a:r>
              <a:rPr lang="en-US" altLang="ko-KR" sz="1800" dirty="0"/>
              <a:t> </a:t>
            </a:r>
            <a:r>
              <a:rPr lang="ko-KR" altLang="en-US" sz="1800" dirty="0"/>
              <a:t>구현에서는 </a:t>
            </a:r>
            <a:r>
              <a:rPr lang="en-US" altLang="ko-KR" sz="1800" dirty="0"/>
              <a:t>S=7, B=2 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en-US" altLang="ko-KR" sz="1800" dirty="0"/>
              <a:t> 49</a:t>
            </a:r>
            <a:r>
              <a:rPr lang="ko-KR" altLang="en-US" sz="1800" dirty="0"/>
              <a:t>개 </a:t>
            </a:r>
            <a:r>
              <a:rPr lang="ko-KR" altLang="en-US" sz="1800" dirty="0" err="1"/>
              <a:t>격자방</a:t>
            </a:r>
            <a:r>
              <a:rPr lang="ko-KR" altLang="en-US" sz="1800" dirty="0"/>
              <a:t> 각각은 부류 정보를 표현하는 </a:t>
            </a:r>
            <a:r>
              <a:rPr lang="en-US" altLang="ko-KR" sz="1800" dirty="0"/>
              <a:t>80-</a:t>
            </a:r>
            <a:r>
              <a:rPr lang="ko-KR" altLang="en-US" sz="1800" dirty="0"/>
              <a:t>차원 벡터와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 두개를 표현하는 </a:t>
            </a:r>
            <a:r>
              <a:rPr lang="en-US" altLang="ko-KR" sz="1800" dirty="0"/>
              <a:t>10-</a:t>
            </a:r>
            <a:r>
              <a:rPr lang="ko-KR" altLang="en-US" sz="1800" dirty="0"/>
              <a:t>차원 벡터를 가짐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70" y="3024038"/>
            <a:ext cx="727635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6-20]</a:t>
            </a:r>
            <a:r>
              <a:rPr lang="ko-KR" altLang="en-US" dirty="0"/>
              <a:t>은 개선된 </a:t>
            </a:r>
            <a:r>
              <a:rPr lang="en-US" altLang="ko-KR" dirty="0"/>
              <a:t>YOLOv3</a:t>
            </a:r>
          </a:p>
          <a:p>
            <a:pPr lvl="1" algn="just">
              <a:lnSpc>
                <a:spcPct val="100000"/>
              </a:lnSpc>
            </a:pPr>
            <a:r>
              <a:rPr lang="en-US" altLang="ko-KR" dirty="0"/>
              <a:t>14*14, 28*28, </a:t>
            </a:r>
            <a:r>
              <a:rPr lang="en-US" altLang="ko-KR" dirty="0" smtClean="0"/>
              <a:t>56*56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스케일을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각각 </a:t>
            </a:r>
            <a:r>
              <a:rPr lang="en-US" altLang="ko-KR" dirty="0"/>
              <a:t>yolo_82, yolo_94</a:t>
            </a:r>
            <a:r>
              <a:rPr lang="ko-KR" altLang="en-US" dirty="0"/>
              <a:t>라는 중간층과 </a:t>
            </a:r>
            <a:r>
              <a:rPr lang="en-US" altLang="ko-KR" dirty="0"/>
              <a:t>yolo_106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마지막 층에서 추출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5" y="3031059"/>
            <a:ext cx="7524328" cy="21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[</a:t>
            </a:r>
            <a:r>
              <a:rPr lang="ko-KR" altLang="en-US" sz="2400" dirty="0"/>
              <a:t>프로그램 </a:t>
            </a:r>
            <a:r>
              <a:rPr lang="en-US" altLang="ko-KR" sz="2400" dirty="0"/>
              <a:t>6-12]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97" y="1484784"/>
            <a:ext cx="7128792" cy="503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874154"/>
            <a:ext cx="5472608" cy="5893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2051720" y="1197500"/>
            <a:ext cx="834273" cy="11513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915816" y="2649964"/>
            <a:ext cx="109320" cy="2562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2948" y="2132855"/>
            <a:ext cx="4285355" cy="61069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욜로는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MS COCO </a:t>
            </a:r>
            <a:r>
              <a:rPr lang="ko-KR" altLang="en-US" sz="1400" dirty="0" err="1">
                <a:solidFill>
                  <a:srgbClr val="0000FF"/>
                </a:solidFill>
              </a:rPr>
              <a:t>데이터셋에</a:t>
            </a:r>
            <a:r>
              <a:rPr lang="ko-KR" altLang="en-US" sz="1400" dirty="0">
                <a:solidFill>
                  <a:srgbClr val="0000FF"/>
                </a:solidFill>
              </a:rPr>
              <a:t> 대해 학습되었는데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80</a:t>
            </a:r>
            <a:r>
              <a:rPr lang="ko-KR" altLang="en-US" sz="1400" dirty="0">
                <a:solidFill>
                  <a:srgbClr val="0000FF"/>
                </a:solidFill>
              </a:rPr>
              <a:t>개의 부류 이름을 읽어 옴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1456" y="3626215"/>
            <a:ext cx="3658896" cy="377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09~11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테스트할 영상 읽고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전처리 수행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779912" y="3902284"/>
            <a:ext cx="289340" cy="1358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83968" y="3999604"/>
            <a:ext cx="2016224" cy="377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YOLOv3 </a:t>
            </a:r>
            <a:r>
              <a:rPr lang="ko-KR" altLang="en-US" sz="1400" dirty="0">
                <a:solidFill>
                  <a:srgbClr val="0000FF"/>
                </a:solidFill>
              </a:rPr>
              <a:t>모델을 불러옴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959932" y="4257492"/>
            <a:ext cx="324036" cy="6274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84168" y="4571234"/>
            <a:ext cx="2703404" cy="55575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yolo_82, yolo_94, yolo_106</a:t>
            </a:r>
            <a:r>
              <a:rPr lang="ko-KR" altLang="en-US" sz="1400" dirty="0">
                <a:solidFill>
                  <a:srgbClr val="0000FF"/>
                </a:solidFill>
              </a:rPr>
              <a:t>층을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알아냄 </a:t>
            </a:r>
            <a:r>
              <a:rPr lang="en-US" sz="1400" dirty="0">
                <a:solidFill>
                  <a:srgbClr val="0000FF"/>
                </a:solidFill>
              </a:rPr>
              <a:t>([</a:t>
            </a:r>
            <a:r>
              <a:rPr lang="ko-KR" altLang="en-US" sz="1400" dirty="0">
                <a:solidFill>
                  <a:srgbClr val="0000FF"/>
                </a:solidFill>
              </a:rPr>
              <a:t>그림</a:t>
            </a:r>
            <a:r>
              <a:rPr lang="en-US" sz="1400" dirty="0">
                <a:solidFill>
                  <a:srgbClr val="0000FF"/>
                </a:solidFill>
              </a:rPr>
              <a:t> 6-20] </a:t>
            </a:r>
            <a:r>
              <a:rPr lang="ko-KR" altLang="en-US" sz="1400" dirty="0">
                <a:solidFill>
                  <a:srgbClr val="0000FF"/>
                </a:solidFill>
              </a:rPr>
              <a:t>참조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907252" y="5105937"/>
            <a:ext cx="248924" cy="2669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01575" y="5753829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테스트 영상을 신경망에 입력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347864" y="5937323"/>
            <a:ext cx="576718" cy="162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6204308"/>
            <a:ext cx="2448271" cy="399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출력을 </a:t>
            </a:r>
            <a:r>
              <a:rPr lang="en-US" altLang="ko-KR" sz="1400" dirty="0">
                <a:solidFill>
                  <a:srgbClr val="0000FF"/>
                </a:solidFill>
              </a:rPr>
              <a:t>output3 </a:t>
            </a:r>
            <a:r>
              <a:rPr lang="ko-KR" altLang="en-US" sz="1400" dirty="0">
                <a:solidFill>
                  <a:srgbClr val="0000FF"/>
                </a:solidFill>
              </a:rPr>
              <a:t>객체에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저장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4355976" y="6240813"/>
            <a:ext cx="216024" cy="19970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0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53" y="980728"/>
            <a:ext cx="5832647" cy="26914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07" y="3672032"/>
            <a:ext cx="5849273" cy="2813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2849156"/>
            <a:ext cx="252028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비최대</a:t>
            </a:r>
            <a:r>
              <a:rPr lang="ko-KR" altLang="en-US" sz="1400" dirty="0">
                <a:solidFill>
                  <a:srgbClr val="0000FF"/>
                </a:solidFill>
              </a:rPr>
              <a:t> 억제를 적용하여 주위에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비해 최대인 것만 남김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4355977" y="1269151"/>
            <a:ext cx="864095" cy="716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08777" y="989112"/>
            <a:ext cx="252028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20~32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최고 부류 확률이 </a:t>
            </a:r>
            <a:r>
              <a:rPr lang="en-US" altLang="ko-KR" sz="1400" dirty="0">
                <a:solidFill>
                  <a:srgbClr val="0000FF"/>
                </a:solidFill>
              </a:rPr>
              <a:t>0.5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넘는 </a:t>
            </a:r>
            <a:r>
              <a:rPr lang="ko-KR" altLang="en-US" sz="1400" dirty="0" err="1">
                <a:solidFill>
                  <a:srgbClr val="0000FF"/>
                </a:solidFill>
              </a:rPr>
              <a:t>바운딩</a:t>
            </a:r>
            <a:r>
              <a:rPr lang="ko-KR" altLang="en-US" sz="1400" dirty="0">
                <a:solidFill>
                  <a:srgbClr val="0000FF"/>
                </a:solidFill>
              </a:rPr>
              <a:t> 박스를 모음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148064" y="3348191"/>
            <a:ext cx="525512" cy="4408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07561" y="3832841"/>
            <a:ext cx="252028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36~41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 err="1">
                <a:solidFill>
                  <a:srgbClr val="0000FF"/>
                </a:solidFill>
              </a:rPr>
              <a:t>비최대</a:t>
            </a:r>
            <a:r>
              <a:rPr lang="ko-KR" altLang="en-US" sz="1400" dirty="0">
                <a:solidFill>
                  <a:srgbClr val="0000FF"/>
                </a:solidFill>
              </a:rPr>
              <a:t> 억제에서 살아남은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바운딩</a:t>
            </a:r>
            <a:r>
              <a:rPr lang="ko-KR" altLang="en-US" sz="1400" dirty="0">
                <a:solidFill>
                  <a:srgbClr val="0000FF"/>
                </a:solidFill>
              </a:rPr>
              <a:t> 박스를 영상에 표시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3959932" y="4095068"/>
            <a:ext cx="1353604" cy="29785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66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전이 학습의 원리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인간의 전이 학습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언어에 능숙한 학생은 </a:t>
            </a:r>
            <a:r>
              <a:rPr lang="ko-KR" altLang="en-US" dirty="0" err="1"/>
              <a:t>파이썬을</a:t>
            </a:r>
            <a:r>
              <a:rPr lang="ko-KR" altLang="en-US" dirty="0"/>
              <a:t> 금방 배움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채소를 잘 가꾸는 사람은 꽃도 잘 가꿈</a:t>
            </a:r>
            <a:endParaRPr lang="en-US" altLang="ko-KR" dirty="0"/>
          </a:p>
          <a:p>
            <a:pPr marL="447675" lvl="2" indent="0">
              <a:lnSpc>
                <a:spcPct val="12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/>
              <a:t>겉모습은 달라도 원천적인 개념과 사용법을 공유하기 때문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딥러닝에도</a:t>
            </a:r>
            <a:r>
              <a:rPr lang="ko-KR" altLang="en-US" dirty="0"/>
              <a:t> 같은 원리가 적용됨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자연 영상으로 학습한 신경망을 새나 개의 종을 분류하거나 자율주행에서 차선과 보행자 인식에 사용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전이 학습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어떤 도메인의 데이터로 학습한 모델을 다른 도메인의 데이터를 인식하는데 활용하여 성능 향상을 꾀하는 기법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데이터가 부족하여 스크래치 학습으로 높은 성능을 달성하기 어려운 상황에 주로 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cub200-2011</a:t>
            </a:r>
            <a:r>
              <a:rPr lang="ko-KR" altLang="en-US" dirty="0"/>
              <a:t>은</a:t>
            </a:r>
            <a:r>
              <a:rPr lang="en-US" altLang="ko-KR" dirty="0"/>
              <a:t> 200</a:t>
            </a:r>
            <a:r>
              <a:rPr lang="ko-KR" altLang="en-US" dirty="0"/>
              <a:t>종의 새 영상을 가지는데 부류 별로 </a:t>
            </a:r>
            <a:r>
              <a:rPr lang="en-US" altLang="ko-KR" dirty="0"/>
              <a:t>60</a:t>
            </a:r>
            <a:r>
              <a:rPr lang="ko-KR" altLang="en-US" dirty="0"/>
              <a:t>장 가량에 불과하여</a:t>
            </a:r>
            <a:r>
              <a:rPr lang="en-US" altLang="ko-KR" dirty="0"/>
              <a:t> </a:t>
            </a:r>
            <a:r>
              <a:rPr lang="ko-KR" altLang="en-US" dirty="0"/>
              <a:t>과잉 적합 우려 </a:t>
            </a:r>
            <a:r>
              <a:rPr lang="en-US" altLang="ko-KR" dirty="0">
                <a:sym typeface="Wingdings" panose="05000000000000000000" pitchFamily="2" charset="2"/>
              </a:rPr>
              <a:t> ImageNet</a:t>
            </a:r>
            <a:r>
              <a:rPr lang="ko-KR" altLang="en-US" dirty="0">
                <a:sym typeface="Wingdings" panose="05000000000000000000" pitchFamily="2" charset="2"/>
              </a:rPr>
              <a:t>으로 예비 학습</a:t>
            </a:r>
            <a:r>
              <a:rPr lang="en-US" altLang="ko-KR" baseline="-25000" dirty="0" err="1">
                <a:sym typeface="Wingdings" panose="05000000000000000000" pitchFamily="2" charset="2"/>
              </a:rPr>
              <a:t>pre_trained</a:t>
            </a:r>
            <a:r>
              <a:rPr lang="ko-KR" altLang="en-US" dirty="0">
                <a:sym typeface="Wingdings" panose="05000000000000000000" pitchFamily="2" charset="2"/>
              </a:rPr>
              <a:t>된 모델을 </a:t>
            </a:r>
            <a:r>
              <a:rPr lang="en-US" altLang="ko-KR" dirty="0">
                <a:sym typeface="Wingdings" panose="05000000000000000000" pitchFamily="2" charset="2"/>
              </a:rPr>
              <a:t>cub200-2011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전이하는 전이 학습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25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01000" cy="3238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904" y="4675976"/>
            <a:ext cx="252028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dog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99.8% </a:t>
            </a:r>
            <a:r>
              <a:rPr lang="ko-KR" altLang="en-US" sz="1400" dirty="0">
                <a:solidFill>
                  <a:srgbClr val="0000FF"/>
                </a:solidFill>
              </a:rPr>
              <a:t>확률로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267744" y="4149080"/>
            <a:ext cx="1440160" cy="8175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40052" y="3356992"/>
            <a:ext cx="2520280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bicycle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r>
              <a:rPr lang="en-US" altLang="ko-KR" sz="1400" dirty="0">
                <a:solidFill>
                  <a:srgbClr val="0000FF"/>
                </a:solidFill>
              </a:rPr>
              <a:t>99.6% </a:t>
            </a:r>
            <a:r>
              <a:rPr lang="ko-KR" altLang="en-US" sz="1400" dirty="0">
                <a:solidFill>
                  <a:srgbClr val="0000FF"/>
                </a:solidFill>
              </a:rPr>
              <a:t>확률로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419872" y="3068960"/>
            <a:ext cx="1111217" cy="5680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9952" y="904404"/>
            <a:ext cx="4721431" cy="5600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truck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r>
              <a:rPr lang="en-US" altLang="ko-KR" sz="1400" dirty="0">
                <a:solidFill>
                  <a:srgbClr val="0000FF"/>
                </a:solidFill>
              </a:rPr>
              <a:t>89.0% </a:t>
            </a:r>
            <a:r>
              <a:rPr lang="ko-KR" altLang="en-US" sz="1400" dirty="0">
                <a:solidFill>
                  <a:srgbClr val="0000FF"/>
                </a:solidFill>
              </a:rPr>
              <a:t>확률로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검출</a:t>
            </a:r>
            <a:r>
              <a:rPr lang="en-US" altLang="ko-KR" sz="1400" dirty="0">
                <a:solidFill>
                  <a:srgbClr val="0000FF"/>
                </a:solidFill>
              </a:rPr>
              <a:t>(car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truck</a:t>
            </a:r>
            <a:r>
              <a:rPr lang="ko-KR" altLang="en-US" sz="1400" dirty="0">
                <a:solidFill>
                  <a:srgbClr val="0000FF"/>
                </a:solidFill>
              </a:rPr>
              <a:t>으로 틀리게 분류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851920" y="1340768"/>
            <a:ext cx="576065" cy="78595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4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욜로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 다른 영상에 적용</a:t>
            </a:r>
            <a:r>
              <a:rPr lang="en-US" altLang="ko-KR" dirty="0"/>
              <a:t>(</a:t>
            </a:r>
            <a:r>
              <a:rPr lang="ko-KR" altLang="en-US" dirty="0"/>
              <a:t>상당히</a:t>
            </a:r>
            <a:r>
              <a:rPr lang="en-US" altLang="ko-KR" dirty="0"/>
              <a:t> </a:t>
            </a:r>
            <a:r>
              <a:rPr lang="ko-KR" altLang="en-US" dirty="0"/>
              <a:t>우수한 성능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7619800" cy="3060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3948" y="4761267"/>
            <a:ext cx="2891751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helicopter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bird</a:t>
            </a:r>
            <a:r>
              <a:rPr lang="ko-KR" altLang="en-US" sz="1400" dirty="0">
                <a:solidFill>
                  <a:srgbClr val="0000FF"/>
                </a:solidFill>
              </a:rPr>
              <a:t>로 틀리게 분류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>
            <a:stCxn id="5" idx="2"/>
          </p:cNvCxnSpPr>
          <p:nvPr/>
        </p:nvCxnSpPr>
        <p:spPr>
          <a:xfrm flipH="1" flipV="1">
            <a:off x="3851920" y="2924944"/>
            <a:ext cx="497532" cy="183632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9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컴퓨터비전 관련 주요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34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Detection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8" y="993984"/>
            <a:ext cx="6276023" cy="517156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23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36" y="1495474"/>
            <a:ext cx="55149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Relationship Detection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393671"/>
            <a:ext cx="7846055" cy="445844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24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" y="2590391"/>
            <a:ext cx="5363355" cy="4159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Visual Genome: data format</a:t>
            </a:r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70" y="902544"/>
            <a:ext cx="4314262" cy="16878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95058" y="902544"/>
            <a:ext cx="759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51" y="134467"/>
            <a:ext cx="2659724" cy="6492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4355" y="5114021"/>
            <a:ext cx="1342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Relationship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4267" y="1639501"/>
            <a:ext cx="144712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Cluster</a:t>
            </a:r>
          </a:p>
          <a:p>
            <a:pPr algn="ctr"/>
            <a:r>
              <a:rPr lang="en-US" altLang="ko-KR" sz="1600" dirty="0" smtClean="0"/>
              <a:t>(topic, context)</a:t>
            </a:r>
            <a:endParaRPr lang="ko-KR" altLang="en-US" sz="1600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25</a:t>
            </a:fld>
            <a:r>
              <a:rPr lang="en-US" altLang="ko-KR" smtClean="0"/>
              <a:t>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03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Anomaly Detection Dataset (1)</a:t>
            </a:r>
            <a:br>
              <a:rPr lang="en-US" altLang="ko-KR" dirty="0" smtClean="0"/>
            </a:br>
            <a:r>
              <a:rPr lang="en-US" altLang="ko-KR" dirty="0" smtClean="0"/>
              <a:t>- UCSD </a:t>
            </a:r>
            <a:r>
              <a:rPr lang="en-US" altLang="ko-KR" dirty="0" err="1" smtClean="0"/>
              <a:t>Ped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100</a:t>
            </a:r>
            <a:r>
              <a:rPr lang="ko-KR" altLang="en-US" sz="2400" dirty="0" smtClean="0"/>
              <a:t>여개의 총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분 비디오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각 비디오에 대한 </a:t>
            </a:r>
            <a:r>
              <a:rPr lang="en-US" altLang="ko-KR" sz="2400" dirty="0" smtClean="0"/>
              <a:t>180</a:t>
            </a:r>
            <a:r>
              <a:rPr lang="ko-KR" altLang="en-US" sz="2400" dirty="0" smtClean="0"/>
              <a:t>여개의 이미지</a:t>
            </a:r>
            <a:endParaRPr lang="en-US" altLang="ko-KR" sz="2400" dirty="0" smtClean="0"/>
          </a:p>
          <a:p>
            <a:r>
              <a:rPr lang="en-US" altLang="ko-KR" sz="2400" dirty="0" smtClean="0"/>
              <a:t>Anomalies: Cart, Bikers, …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97" y="2422354"/>
            <a:ext cx="5781675" cy="39052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26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0" y="2119682"/>
            <a:ext cx="6992930" cy="2586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 Dataset </a:t>
            </a:r>
            <a:r>
              <a:rPr lang="en-US" altLang="ko-KR" dirty="0" smtClean="0"/>
              <a:t>(2)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smtClean="0"/>
              <a:t>Anomalous Crowd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925" y="1148959"/>
            <a:ext cx="4381500" cy="625050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Times Square </a:t>
            </a:r>
            <a:r>
              <a:rPr lang="en-US" altLang="ko-KR" sz="1800" dirty="0" smtClean="0"/>
              <a:t>Chaos</a:t>
            </a:r>
          </a:p>
          <a:p>
            <a:r>
              <a:rPr lang="en-US" altLang="ko-KR" sz="1800" dirty="0"/>
              <a:t>Juventus fan panic after bomb </a:t>
            </a:r>
            <a:r>
              <a:rPr lang="en-US" altLang="ko-KR" sz="1800" dirty="0" smtClean="0"/>
              <a:t>scare</a:t>
            </a:r>
          </a:p>
        </p:txBody>
      </p:sp>
      <p:pic>
        <p:nvPicPr>
          <p:cNvPr id="1026" name="Picture 2" descr="https://storage.googleapis.com/kagglesdsdata/datasets/433773/824220/Multi-view%20high-density%20anomalous%20crowd/1_Times_Square/View_1/Test/scene-00001.png?GoogleAccessId=web-data@kaggle-161607.iam.gserviceaccount.com&amp;Expires=1580919866&amp;Signature=B8eC%2BAoS2A8De533rUxmTf0nEnlgA%2Ffsghga968tKU6wAjEfT4G%2Fz2KLDew0x61KT4MH2ocfdBMQ3ytDR%2BGzoKKvRb4po5J55EF%2FiP3T0hf9TQ7KGyQrZu2867vIvHdJF%2BM%2FnppPXVRDznvI%2B%2F0cJMtYR7q96AwlreJ1Mkt6DMVe5%2FNOfXOEi40xOqNAM7HoPlVCBCOmH94MePHQJRnXWcsaiselpRPHsbqQ2jGCQnuzJ9mHd2iEbW9dLoRYQHD0a04laFPGYzY6x3VshKt4WoKar5AFrMxhAyKqxeGvgCPvFbQCBnlVFJhgo0NHfCtSLrw1u%2Bf3IbI3x%2F36kaB17g%3D%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3" y="4039883"/>
            <a:ext cx="4076859" cy="229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2000" y="1197877"/>
            <a:ext cx="4572000" cy="663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Las Vegas Mass Shooting</a:t>
            </a: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Love Parade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disaster`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619250" y="1928984"/>
            <a:ext cx="5848350" cy="381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2</a:t>
            </a:r>
            <a:r>
              <a:rPr lang="ko-KR" altLang="en-US" sz="1800" dirty="0" smtClean="0"/>
              <a:t>분 영상으로부터 추출된 </a:t>
            </a:r>
            <a:r>
              <a:rPr lang="en-US" altLang="ko-KR" sz="1800" dirty="0" smtClean="0"/>
              <a:t>1000</a:t>
            </a:r>
            <a:r>
              <a:rPr lang="ko-KR" altLang="en-US" sz="1800" dirty="0" smtClean="0"/>
              <a:t>여개의 이미지</a:t>
            </a:r>
            <a:endParaRPr lang="en-US" altLang="ko-KR" sz="18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79" y="4039883"/>
            <a:ext cx="4076861" cy="2293234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27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49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 Dataset </a:t>
            </a:r>
            <a:r>
              <a:rPr lang="en-US" altLang="ko-KR" dirty="0" smtClean="0"/>
              <a:t>(3)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smtClean="0"/>
              <a:t>UCF-Crime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시간의 </a:t>
            </a:r>
            <a:r>
              <a:rPr lang="en-US" altLang="ko-KR" dirty="0" smtClean="0"/>
              <a:t>1900</a:t>
            </a:r>
            <a:r>
              <a:rPr lang="ko-KR" altLang="en-US" dirty="0" smtClean="0"/>
              <a:t>개의 비디오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112620"/>
            <a:ext cx="7012706" cy="4043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87" y="1269657"/>
            <a:ext cx="2181225" cy="49911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62377-94B6-49A2-B8AF-CBAD3A023B7D}" type="slidenum">
              <a:rPr lang="ko-KR" altLang="en-US" smtClean="0"/>
              <a:pPr/>
              <a:t>28</a:t>
            </a:fld>
            <a:r>
              <a:rPr lang="en-US" altLang="ko-KR" smtClean="0"/>
              <a:t>/47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3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텐서플로가</a:t>
            </a:r>
            <a:r>
              <a:rPr lang="ko-KR" altLang="en-US" sz="2000" dirty="0"/>
              <a:t> 제공하는 예비 학습 모델</a:t>
            </a:r>
            <a:r>
              <a:rPr lang="en-US" altLang="ko-KR" sz="2000" baseline="-25000" dirty="0"/>
              <a:t>pre-trained model</a:t>
            </a:r>
          </a:p>
          <a:p>
            <a:pPr lvl="1"/>
            <a:r>
              <a:rPr lang="ko-KR" altLang="en-US" sz="1800" dirty="0"/>
              <a:t>이들은 </a:t>
            </a:r>
            <a:r>
              <a:rPr lang="en-US" altLang="ko-KR" sz="1800" dirty="0"/>
              <a:t>ImageNet</a:t>
            </a:r>
            <a:r>
              <a:rPr lang="ko-KR" altLang="en-US" sz="1800" dirty="0"/>
              <a:t>으로 이미 학습되어 있는 </a:t>
            </a:r>
            <a:r>
              <a:rPr lang="ko-KR" altLang="en-US" sz="1800" dirty="0" err="1"/>
              <a:t>컨볼루션</a:t>
            </a:r>
            <a:r>
              <a:rPr lang="ko-KR" altLang="en-US" sz="1800" dirty="0"/>
              <a:t> 신경망</a:t>
            </a:r>
            <a:endParaRPr lang="en-US" altLang="ko-KR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1" y="1805853"/>
            <a:ext cx="5222692" cy="36421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24" y="5423055"/>
            <a:ext cx="5117860" cy="12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3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30" y="1056068"/>
            <a:ext cx="3602114" cy="5280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많이 쓰는 예비</a:t>
            </a:r>
            <a:r>
              <a:rPr lang="en-US" altLang="ko-KR" sz="1800" dirty="0"/>
              <a:t> </a:t>
            </a:r>
            <a:r>
              <a:rPr lang="ko-KR" altLang="en-US" sz="1800" dirty="0"/>
              <a:t>학습 모델 </a:t>
            </a:r>
            <a:r>
              <a:rPr lang="en-US" altLang="ko-KR" sz="1800" dirty="0"/>
              <a:t>VGG, Inception, </a:t>
            </a:r>
            <a:r>
              <a:rPr lang="en-US" altLang="ko-KR" sz="1800" dirty="0" err="1"/>
              <a:t>ResNet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VGG: 3*3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작은</a:t>
            </a:r>
            <a:r>
              <a:rPr lang="en-US" altLang="ko-KR" sz="1600" dirty="0"/>
              <a:t> </a:t>
            </a:r>
            <a:r>
              <a:rPr lang="ko-KR" altLang="en-US" sz="1600" dirty="0"/>
              <a:t>마스크 사용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Inception(</a:t>
            </a:r>
            <a:r>
              <a:rPr lang="en-US" altLang="ko-KR" sz="1600" dirty="0" err="1"/>
              <a:t>GoogLeNet</a:t>
            </a:r>
            <a:r>
              <a:rPr lang="en-US" altLang="ko-KR" sz="1600" dirty="0"/>
              <a:t>):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속의 네트워크</a:t>
            </a:r>
            <a:r>
              <a:rPr lang="en-US" altLang="ko-KR" sz="1600" dirty="0"/>
              <a:t>(NIN)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: </a:t>
            </a:r>
            <a:r>
              <a:rPr lang="ko-KR" altLang="en-US" sz="1600" dirty="0"/>
              <a:t>잔류 학습 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22" y="1056068"/>
            <a:ext cx="5038609" cy="5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9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새의 품종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ImageNet</a:t>
            </a:r>
            <a:r>
              <a:rPr lang="ko-KR" altLang="en-US" sz="2000" dirty="0"/>
              <a:t>으로 학습한 </a:t>
            </a:r>
            <a:r>
              <a:rPr lang="en-US" altLang="ko-KR" sz="2000" dirty="0" err="1"/>
              <a:t>ResNet</a:t>
            </a:r>
            <a:r>
              <a:rPr lang="en-US" altLang="ko-KR" sz="2000" dirty="0"/>
              <a:t> </a:t>
            </a:r>
            <a:r>
              <a:rPr lang="ko-KR" altLang="en-US" sz="2000" dirty="0"/>
              <a:t>모델을 새 품종 인식 문제로 전이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새 품종 인식 데이터셋으로 </a:t>
            </a:r>
            <a:r>
              <a:rPr lang="en-US" altLang="ko-KR" sz="1800" dirty="0"/>
              <a:t>cub200-2011</a:t>
            </a:r>
            <a:r>
              <a:rPr lang="ko-KR" altLang="en-US" sz="1800" dirty="0"/>
              <a:t>을 사용</a:t>
            </a:r>
            <a:r>
              <a:rPr lang="en-US" altLang="ko-KR" sz="1800" dirty="0"/>
              <a:t>(200</a:t>
            </a:r>
            <a:r>
              <a:rPr lang="ko-KR" altLang="en-US" sz="1800" dirty="0"/>
              <a:t>종의 새 영상 </a:t>
            </a:r>
            <a:r>
              <a:rPr lang="en-US" altLang="ko-KR" sz="1800" dirty="0"/>
              <a:t>11788</a:t>
            </a:r>
            <a:r>
              <a:rPr lang="ko-KR" altLang="en-US" sz="1800" dirty="0"/>
              <a:t>장</a:t>
            </a:r>
            <a:r>
              <a:rPr lang="en-US" altLang="ko-KR" sz="1800" dirty="0"/>
              <a:t>)</a:t>
            </a:r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미세 분류</a:t>
            </a:r>
            <a:r>
              <a:rPr lang="en-US" altLang="ko-KR" sz="1600" baseline="-25000" dirty="0"/>
              <a:t>fine-grained classification</a:t>
            </a:r>
            <a:r>
              <a:rPr lang="ko-KR" altLang="en-US" sz="1600" baseline="-25000" dirty="0"/>
              <a:t> </a:t>
            </a:r>
            <a:r>
              <a:rPr lang="ko-KR" altLang="en-US" sz="1600" dirty="0"/>
              <a:t>문제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600" dirty="0"/>
              <a:t>부류</a:t>
            </a:r>
            <a:r>
              <a:rPr lang="en-US" altLang="ko-KR" sz="1600" dirty="0"/>
              <a:t> </a:t>
            </a:r>
            <a:r>
              <a:rPr lang="ko-KR" altLang="en-US" sz="1600" dirty="0"/>
              <a:t>내 변화</a:t>
            </a:r>
            <a:r>
              <a:rPr lang="en-US" altLang="ko-KR" sz="1600" baseline="-25000" dirty="0"/>
              <a:t>within-class variation</a:t>
            </a:r>
            <a:r>
              <a:rPr lang="ko-KR" altLang="en-US" sz="1600" dirty="0"/>
              <a:t>가 아주 크고 부류</a:t>
            </a:r>
            <a:r>
              <a:rPr lang="en-US" altLang="ko-KR" sz="1600" dirty="0"/>
              <a:t> </a:t>
            </a:r>
            <a:r>
              <a:rPr lang="ko-KR" altLang="en-US" sz="1600" dirty="0"/>
              <a:t>간 유사도</a:t>
            </a:r>
            <a:r>
              <a:rPr lang="en-US" altLang="ko-KR" sz="1600" baseline="-25000" dirty="0"/>
              <a:t>between-class similarity</a:t>
            </a:r>
            <a:r>
              <a:rPr lang="ko-KR" altLang="en-US" sz="1600" dirty="0"/>
              <a:t>가 큼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95915"/>
            <a:ext cx="5110504" cy="28740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454033"/>
            <a:ext cx="7696721" cy="11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1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전이학습 개념도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26" name="Picture 2" descr="https://miro.medium.com/max/658/1*1rUm4OpT_HXl6-HFCW9f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9" y="1131258"/>
            <a:ext cx="8699771" cy="51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2129" y="6501749"/>
            <a:ext cx="62388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https://towardsdatascience.com/deep-learning-using-transfer-learning-python-code-for-resnet50-8acdfb3a2d38</a:t>
            </a:r>
          </a:p>
        </p:txBody>
      </p:sp>
    </p:spTree>
    <p:extLst>
      <p:ext uri="{BB962C8B-B14F-4D97-AF65-F5344CB8AC3E}">
        <p14:creationId xmlns:p14="http://schemas.microsoft.com/office/powerpoint/2010/main" val="171994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새의 품종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6-11]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8" y="1556792"/>
            <a:ext cx="8020050" cy="462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4758" y="4689797"/>
            <a:ext cx="345638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메모리 문제 때문에 일부 데이터만 사용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816646" y="4968918"/>
            <a:ext cx="1008112" cy="4763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24758" y="3991995"/>
            <a:ext cx="3960440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해당 폴더에 데이터를 미리 저장해두어야 함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608734" y="4271116"/>
            <a:ext cx="243186" cy="2791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0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새의 품종 분류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30" y="1075306"/>
            <a:ext cx="6000105" cy="51287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32" y="6199692"/>
            <a:ext cx="5946338" cy="1979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088" y="660581"/>
            <a:ext cx="175535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 읽어 옴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90877" y="3692306"/>
            <a:ext cx="243186" cy="2791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120902" y="916734"/>
            <a:ext cx="243186" cy="27912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6411" y="3358378"/>
            <a:ext cx="1755354" cy="558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테스트 집합 읽어 옴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9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프로그래밍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새의 품종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2736"/>
            <a:ext cx="7034361" cy="5338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1494" y="836712"/>
            <a:ext cx="2880320" cy="12241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en-US" altLang="ko-KR" sz="1400" dirty="0" err="1">
                <a:solidFill>
                  <a:srgbClr val="0000FF"/>
                </a:solidFill>
              </a:rPr>
              <a:t>ResNet</a:t>
            </a:r>
            <a:r>
              <a:rPr lang="ko-KR" altLang="en-US" sz="1400" dirty="0">
                <a:solidFill>
                  <a:srgbClr val="0000FF"/>
                </a:solidFill>
              </a:rPr>
              <a:t>에서 특징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추출 부분 설정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sz="1400" dirty="0" err="1">
                <a:solidFill>
                  <a:srgbClr val="0000FF"/>
                </a:solidFill>
              </a:rPr>
              <a:t>include_top</a:t>
            </a:r>
            <a:r>
              <a:rPr lang="en-US" sz="1400" dirty="0">
                <a:solidFill>
                  <a:srgbClr val="0000FF"/>
                </a:solidFill>
              </a:rPr>
              <a:t>=False</a:t>
            </a:r>
            <a:r>
              <a:rPr lang="ko-KR" altLang="en-US" sz="1400" dirty="0">
                <a:solidFill>
                  <a:srgbClr val="0000FF"/>
                </a:solidFill>
              </a:rPr>
              <a:t>는 모델의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뒷부분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즉 </a:t>
            </a:r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6-16(c)]</a:t>
            </a:r>
            <a:r>
              <a:rPr lang="ko-KR" altLang="en-US" sz="1400" dirty="0">
                <a:solidFill>
                  <a:srgbClr val="0000FF"/>
                </a:solidFill>
              </a:rPr>
              <a:t>에서</a:t>
            </a:r>
            <a:r>
              <a:rPr lang="en-US" altLang="ko-KR" sz="1400" dirty="0">
                <a:solidFill>
                  <a:srgbClr val="0000FF"/>
                </a:solidFill>
              </a:rPr>
              <a:t> FC1000</a:t>
            </a:r>
            <a:r>
              <a:rPr lang="ko-KR" altLang="en-US" sz="1400" dirty="0">
                <a:solidFill>
                  <a:srgbClr val="0000FF"/>
                </a:solidFill>
              </a:rPr>
              <a:t>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softmax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층을 </a:t>
            </a:r>
            <a:r>
              <a:rPr lang="ko-KR" altLang="en-US" sz="1400" dirty="0" err="1">
                <a:solidFill>
                  <a:srgbClr val="0000FF"/>
                </a:solidFill>
              </a:rPr>
              <a:t>떼내라는</a:t>
            </a:r>
            <a:r>
              <a:rPr lang="ko-KR" altLang="en-US" sz="1400" dirty="0">
                <a:solidFill>
                  <a:srgbClr val="0000FF"/>
                </a:solidFill>
              </a:rPr>
              <a:t> 뜻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6-13]</a:t>
            </a:r>
            <a:r>
              <a:rPr lang="ko-KR" altLang="en-US" sz="1400" dirty="0">
                <a:solidFill>
                  <a:srgbClr val="0000FF"/>
                </a:solidFill>
              </a:rPr>
              <a:t>에서 특징 추출 부분만 남겨주는 셈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156176" y="2060848"/>
            <a:ext cx="288033" cy="864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4408" y="3217188"/>
            <a:ext cx="1750615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뒷부분을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새로 부착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549950" y="3541224"/>
            <a:ext cx="216024" cy="36145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732240" y="3954825"/>
            <a:ext cx="309988" cy="62630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20650" y="3616554"/>
            <a:ext cx="1750615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미세 조정 방식의 학습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낮은 </a:t>
            </a:r>
            <a:r>
              <a:rPr lang="ko-KR" altLang="en-US" sz="1400" dirty="0" err="1">
                <a:solidFill>
                  <a:srgbClr val="0000FF"/>
                </a:solidFill>
              </a:rPr>
              <a:t>학습률</a:t>
            </a:r>
            <a:r>
              <a:rPr lang="ko-KR" altLang="en-US" sz="1400" dirty="0">
                <a:solidFill>
                  <a:srgbClr val="0000FF"/>
                </a:solidFill>
              </a:rPr>
              <a:t> 설정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2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19526</TotalTime>
  <Words>785</Words>
  <Application>Microsoft Office PowerPoint</Application>
  <PresentationFormat>화면 슬라이드 쇼(4:3)</PresentationFormat>
  <Paragraphs>138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Wingdings</vt:lpstr>
      <vt:lpstr>Office 테마</vt:lpstr>
      <vt:lpstr>전이학습</vt:lpstr>
      <vt:lpstr>전이 학습</vt:lpstr>
      <vt:lpstr>현대적인 컨볼루션 신경망 모델</vt:lpstr>
      <vt:lpstr>현대적인 컨볼루션 신경망 모델</vt:lpstr>
      <vt:lpstr>전이 학습 프로그래밍: 새의 품종 분류</vt:lpstr>
      <vt:lpstr>전이학습 개념도</vt:lpstr>
      <vt:lpstr>전이 학습 프로그래밍: 새의 품종 분류</vt:lpstr>
      <vt:lpstr>전이 학습 프로그래밍: 새의 품종 분류</vt:lpstr>
      <vt:lpstr>전이 학습 프로그래밍: 새의 품종 분류</vt:lpstr>
      <vt:lpstr>전이 학습 프로그래밍: 새의 품종 분류</vt:lpstr>
      <vt:lpstr>전이 학습: 미세 조정 방식과 동결 방식</vt:lpstr>
      <vt:lpstr>물체검출</vt:lpstr>
      <vt:lpstr>Milestones in Object Detection</vt:lpstr>
      <vt:lpstr>Object Detection</vt:lpstr>
      <vt:lpstr>물체 검출</vt:lpstr>
      <vt:lpstr>욜로를 이용한 물체 검출</vt:lpstr>
      <vt:lpstr>욜로를 이용한 물체 검출</vt:lpstr>
      <vt:lpstr>욜로 프로그래밍</vt:lpstr>
      <vt:lpstr>욜로 프로그래밍</vt:lpstr>
      <vt:lpstr>욜로 프로그래밍</vt:lpstr>
      <vt:lpstr>욜로 프로그래밍</vt:lpstr>
      <vt:lpstr>컴퓨터비전 관련 주요 데이터셋</vt:lpstr>
      <vt:lpstr>Object Detection 데이터셋</vt:lpstr>
      <vt:lpstr>Relationship Detection 데이터셋</vt:lpstr>
      <vt:lpstr>Visual Genome: data format</vt:lpstr>
      <vt:lpstr>Anomaly Detection Dataset (1) - UCSD Ped</vt:lpstr>
      <vt:lpstr>Anomaly Detection Dataset (2) - Anomalous Crowd</vt:lpstr>
      <vt:lpstr>Anomaly Detection Dataset (3) - UCF-Crime Dataset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익명</cp:lastModifiedBy>
  <cp:revision>627</cp:revision>
  <cp:lastPrinted>2016-10-13T23:42:19Z</cp:lastPrinted>
  <dcterms:created xsi:type="dcterms:W3CDTF">2016-09-30T16:23:03Z</dcterms:created>
  <dcterms:modified xsi:type="dcterms:W3CDTF">2021-06-11T09:16:32Z</dcterms:modified>
</cp:coreProperties>
</file>